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E46868"/>
    <a:srgbClr val="337389"/>
    <a:srgbClr val="59B998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C346BE-FF14-4383-8ACE-EF57C5DF6368}" v="4" dt="2025-07-21T17:05:52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860"/>
  </p:normalViewPr>
  <p:slideViewPr>
    <p:cSldViewPr snapToGrid="0">
      <p:cViewPr>
        <p:scale>
          <a:sx n="100" d="100"/>
          <a:sy n="100" d="100"/>
        </p:scale>
        <p:origin x="3144" y="-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32C346BE-FF14-4383-8ACE-EF57C5DF6368}"/>
    <pc:docChg chg="modSld">
      <pc:chgData name="Utilisateur" userId="iG5ubVOvUT25vt1OoI3+bnwQi7HKh9+yPL5JjsN27v8=" providerId="None" clId="Web-{32C346BE-FF14-4383-8ACE-EF57C5DF6368}" dt="2025-07-21T17:05:47.077" v="0" actId="20577"/>
      <pc:docMkLst>
        <pc:docMk/>
      </pc:docMkLst>
      <pc:sldChg chg="modSp">
        <pc:chgData name="Utilisateur" userId="iG5ubVOvUT25vt1OoI3+bnwQi7HKh9+yPL5JjsN27v8=" providerId="None" clId="Web-{32C346BE-FF14-4383-8ACE-EF57C5DF6368}" dt="2025-07-21T17:05:47.077" v="0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32C346BE-FF14-4383-8ACE-EF57C5DF6368}" dt="2025-07-21T17:05:47.077" v="0" actId="20577"/>
          <ac:spMkLst>
            <pc:docMk/>
            <pc:sldMk cId="2076937392" sldId="256"/>
            <ac:spMk id="24" creationId="{25285DB4-B060-D847-75DD-C73E875F51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395247" y="699360"/>
            <a:ext cx="5005391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La nouvelle place de la France dans le monde</a:t>
            </a:r>
            <a:endParaRPr lang="fr-FR" sz="1374" b="1" dirty="0">
              <a:latin typeface="Open Sans"/>
              <a:ea typeface="Open Sans"/>
              <a:cs typeface="Open Sans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168D0EAB-C1FD-E5C3-EDE4-88C7C2C0A00F}"/>
              </a:ext>
            </a:extLst>
          </p:cNvPr>
          <p:cNvSpPr/>
          <p:nvPr/>
        </p:nvSpPr>
        <p:spPr>
          <a:xfrm>
            <a:off x="1152939" y="1436957"/>
            <a:ext cx="5297557" cy="3015774"/>
          </a:xfrm>
          <a:prstGeom prst="roundRect">
            <a:avLst>
              <a:gd name="adj" fmla="val 3440"/>
            </a:avLst>
          </a:prstGeom>
          <a:solidFill>
            <a:schemeClr val="bg1"/>
          </a:solidFill>
          <a:ln w="28575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9614350A-3E41-6A0E-5CAE-016045F910F8}"/>
              </a:ext>
            </a:extLst>
          </p:cNvPr>
          <p:cNvSpPr/>
          <p:nvPr/>
        </p:nvSpPr>
        <p:spPr>
          <a:xfrm>
            <a:off x="1395248" y="2724597"/>
            <a:ext cx="4833702" cy="290147"/>
          </a:xfrm>
          <a:prstGeom prst="roundRect">
            <a:avLst>
              <a:gd name="adj" fmla="val 15533"/>
            </a:avLst>
          </a:prstGeom>
          <a:solidFill>
            <a:srgbClr val="337389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Des guerres coloniales permanentes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0D3E21CF-D117-19CF-D55F-21DD926DEE14}"/>
              </a:ext>
            </a:extLst>
          </p:cNvPr>
          <p:cNvSpPr/>
          <p:nvPr/>
        </p:nvSpPr>
        <p:spPr>
          <a:xfrm>
            <a:off x="1395247" y="1856056"/>
            <a:ext cx="4833703" cy="290147"/>
          </a:xfrm>
          <a:prstGeom prst="roundRect">
            <a:avLst>
              <a:gd name="adj" fmla="val 15533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 choix de l’alliance atlantique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30B7488B-527F-386B-253D-56376CB509BE}"/>
              </a:ext>
            </a:extLst>
          </p:cNvPr>
          <p:cNvSpPr/>
          <p:nvPr/>
        </p:nvSpPr>
        <p:spPr>
          <a:xfrm>
            <a:off x="2778729" y="4849805"/>
            <a:ext cx="2046862" cy="695197"/>
          </a:xfrm>
          <a:prstGeom prst="roundRect">
            <a:avLst>
              <a:gd name="adj" fmla="val 15533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1958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Retour au pouvoir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du général de Gaulle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6B0E7B6-C46B-4F23-A3AA-FA9CF5E99B85}"/>
              </a:ext>
            </a:extLst>
          </p:cNvPr>
          <p:cNvSpPr txBox="1"/>
          <p:nvPr/>
        </p:nvSpPr>
        <p:spPr>
          <a:xfrm>
            <a:off x="1784277" y="1500232"/>
            <a:ext cx="399111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337389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IV</a:t>
            </a:r>
            <a:r>
              <a:rPr lang="fr-FR" sz="1200" b="1" baseline="30000" dirty="0">
                <a:solidFill>
                  <a:srgbClr val="337389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r>
              <a:rPr lang="fr-FR" sz="1200" b="1" dirty="0">
                <a:solidFill>
                  <a:srgbClr val="337389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République 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0682D8B-9003-8202-E38F-0BF15313186A}"/>
              </a:ext>
            </a:extLst>
          </p:cNvPr>
          <p:cNvSpPr txBox="1"/>
          <p:nvPr/>
        </p:nvSpPr>
        <p:spPr>
          <a:xfrm>
            <a:off x="1863387" y="2172733"/>
            <a:ext cx="1723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1947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Plan Marshall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6593EB8-E45E-2744-645E-DC97103F03ED}"/>
              </a:ext>
            </a:extLst>
          </p:cNvPr>
          <p:cNvSpPr txBox="1"/>
          <p:nvPr/>
        </p:nvSpPr>
        <p:spPr>
          <a:xfrm>
            <a:off x="3930726" y="2172733"/>
            <a:ext cx="1723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1949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Adhésion à l’OTAN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054B265-31C2-7FE9-4D92-25909B1FDF67}"/>
              </a:ext>
            </a:extLst>
          </p:cNvPr>
          <p:cNvSpPr txBox="1"/>
          <p:nvPr/>
        </p:nvSpPr>
        <p:spPr>
          <a:xfrm>
            <a:off x="1863387" y="3067254"/>
            <a:ext cx="1723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1946-1954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Guerre d’Indochine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466CF611-2BA2-6D95-2A85-5918B31EA557}"/>
              </a:ext>
            </a:extLst>
          </p:cNvPr>
          <p:cNvSpPr txBox="1"/>
          <p:nvPr/>
        </p:nvSpPr>
        <p:spPr>
          <a:xfrm>
            <a:off x="3930726" y="3067254"/>
            <a:ext cx="1723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1954-1962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Guerre d’Algérie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EB49ED7B-4EF8-BF10-5A37-FEBAEE6A7E4A}"/>
              </a:ext>
            </a:extLst>
          </p:cNvPr>
          <p:cNvSpPr/>
          <p:nvPr/>
        </p:nvSpPr>
        <p:spPr>
          <a:xfrm>
            <a:off x="1395248" y="3619118"/>
            <a:ext cx="4833702" cy="290147"/>
          </a:xfrm>
          <a:prstGeom prst="roundRect">
            <a:avLst>
              <a:gd name="adj" fmla="val 15533"/>
            </a:avLst>
          </a:prstGeom>
          <a:solidFill>
            <a:srgbClr val="337389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Le choix de l’Europe fédérale</a:t>
            </a:r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9BC63DBF-3F16-EB88-72E2-8D48C3D1CEDB}"/>
              </a:ext>
            </a:extLst>
          </p:cNvPr>
          <p:cNvSpPr txBox="1"/>
          <p:nvPr/>
        </p:nvSpPr>
        <p:spPr>
          <a:xfrm>
            <a:off x="1863387" y="3961775"/>
            <a:ext cx="1723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1951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CECA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7C345EC5-FC29-5544-7E46-4FE0FE09CFCB}"/>
              </a:ext>
            </a:extLst>
          </p:cNvPr>
          <p:cNvSpPr txBox="1"/>
          <p:nvPr/>
        </p:nvSpPr>
        <p:spPr>
          <a:xfrm>
            <a:off x="3930726" y="3961775"/>
            <a:ext cx="1723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1957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CEE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46BF4225-9C8C-D076-8EA6-3737D566B57E}"/>
              </a:ext>
            </a:extLst>
          </p:cNvPr>
          <p:cNvSpPr/>
          <p:nvPr/>
        </p:nvSpPr>
        <p:spPr>
          <a:xfrm>
            <a:off x="1152939" y="5959262"/>
            <a:ext cx="5297557" cy="3235960"/>
          </a:xfrm>
          <a:prstGeom prst="roundRect">
            <a:avLst>
              <a:gd name="adj" fmla="val 3440"/>
            </a:avLst>
          </a:prstGeom>
          <a:solidFill>
            <a:schemeClr val="bg1"/>
          </a:solidFill>
          <a:ln w="28575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DAD81544-9C53-B4D7-D81A-3006EC37D707}"/>
              </a:ext>
            </a:extLst>
          </p:cNvPr>
          <p:cNvSpPr/>
          <p:nvPr/>
        </p:nvSpPr>
        <p:spPr>
          <a:xfrm>
            <a:off x="1395247" y="7246902"/>
            <a:ext cx="4833703" cy="290147"/>
          </a:xfrm>
          <a:prstGeom prst="roundRect">
            <a:avLst>
              <a:gd name="adj" fmla="val 15533"/>
            </a:avLst>
          </a:prstGeom>
          <a:solidFill>
            <a:srgbClr val="E4686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Achever la décolonisation pour restaurer la place de la France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D82DB3A9-3C5C-95C6-2964-34E0E92E5EAD}"/>
              </a:ext>
            </a:extLst>
          </p:cNvPr>
          <p:cNvSpPr/>
          <p:nvPr/>
        </p:nvSpPr>
        <p:spPr>
          <a:xfrm>
            <a:off x="1395247" y="6378361"/>
            <a:ext cx="4833703" cy="290147"/>
          </a:xfrm>
          <a:prstGeom prst="roundRect">
            <a:avLst>
              <a:gd name="adj" fmla="val 15533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 choix de l’indépendance nationale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9D88FD21-41CD-F0E4-2696-3E812C8E9DC8}"/>
              </a:ext>
            </a:extLst>
          </p:cNvPr>
          <p:cNvSpPr txBox="1"/>
          <p:nvPr/>
        </p:nvSpPr>
        <p:spPr>
          <a:xfrm>
            <a:off x="1784277" y="6022537"/>
            <a:ext cx="399111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solidFill>
                  <a:srgbClr val="E46868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V</a:t>
            </a:r>
            <a:r>
              <a:rPr lang="fr-FR" sz="1200" b="1" baseline="30000" dirty="0">
                <a:solidFill>
                  <a:srgbClr val="E46868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</a:t>
            </a:r>
            <a:r>
              <a:rPr lang="fr-FR" sz="1200" b="1" dirty="0">
                <a:solidFill>
                  <a:srgbClr val="E46868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République 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438E6505-B4EC-21ED-5B41-3243BAEA08C3}"/>
              </a:ext>
            </a:extLst>
          </p:cNvPr>
          <p:cNvSpPr txBox="1"/>
          <p:nvPr/>
        </p:nvSpPr>
        <p:spPr>
          <a:xfrm>
            <a:off x="1863387" y="6695038"/>
            <a:ext cx="1723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1960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Bombe atomique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D79A81D8-8C17-703D-0322-EEFC0B95E427}"/>
              </a:ext>
            </a:extLst>
          </p:cNvPr>
          <p:cNvSpPr txBox="1"/>
          <p:nvPr/>
        </p:nvSpPr>
        <p:spPr>
          <a:xfrm>
            <a:off x="3930726" y="6695038"/>
            <a:ext cx="1723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1966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Sortie de l’OTAN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1DCA724D-3F67-7A53-5314-887693AEE289}"/>
              </a:ext>
            </a:extLst>
          </p:cNvPr>
          <p:cNvSpPr txBox="1"/>
          <p:nvPr/>
        </p:nvSpPr>
        <p:spPr>
          <a:xfrm>
            <a:off x="1863387" y="7589559"/>
            <a:ext cx="17237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1960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Décolonisation de l’Afrique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subsaharienne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616A0AA9-56C5-B40B-DB54-20C85C8C4A88}"/>
              </a:ext>
            </a:extLst>
          </p:cNvPr>
          <p:cNvSpPr txBox="1"/>
          <p:nvPr/>
        </p:nvSpPr>
        <p:spPr>
          <a:xfrm>
            <a:off x="3930726" y="7589559"/>
            <a:ext cx="1723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1962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Accords d’Evian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0F8B8B72-4D52-8A01-993C-20E7E8DBE8EF}"/>
              </a:ext>
            </a:extLst>
          </p:cNvPr>
          <p:cNvSpPr/>
          <p:nvPr/>
        </p:nvSpPr>
        <p:spPr>
          <a:xfrm>
            <a:off x="1395248" y="8141423"/>
            <a:ext cx="4833702" cy="290147"/>
          </a:xfrm>
          <a:prstGeom prst="roundRect">
            <a:avLst>
              <a:gd name="adj" fmla="val 15533"/>
            </a:avLst>
          </a:prstGeom>
          <a:solidFill>
            <a:srgbClr val="E46868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Le refus d’une Europe supranationale</a:t>
            </a:r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EE7E01CF-2173-65F3-45B7-3540D2D557AF}"/>
              </a:ext>
            </a:extLst>
          </p:cNvPr>
          <p:cNvSpPr txBox="1"/>
          <p:nvPr/>
        </p:nvSpPr>
        <p:spPr>
          <a:xfrm>
            <a:off x="1863387" y="8484080"/>
            <a:ext cx="17237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1963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Traité de l’Élysée :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couple franco-allemand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79D83DAE-52EE-05B9-14CF-B395AEA6E7B1}"/>
              </a:ext>
            </a:extLst>
          </p:cNvPr>
          <p:cNvSpPr txBox="1"/>
          <p:nvPr/>
        </p:nvSpPr>
        <p:spPr>
          <a:xfrm>
            <a:off x="3930726" y="8484080"/>
            <a:ext cx="17237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1965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Refus de l’entrée</a:t>
            </a: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du Royaume-Uni dans l’UE</a:t>
            </a:r>
          </a:p>
        </p:txBody>
      </p: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0F143F76-4F13-DA22-3B61-5C8BFDA86617}"/>
              </a:ext>
            </a:extLst>
          </p:cNvPr>
          <p:cNvCxnSpPr>
            <a:cxnSpLocks/>
            <a:stCxn id="2" idx="2"/>
            <a:endCxn id="17" idx="0"/>
          </p:cNvCxnSpPr>
          <p:nvPr/>
        </p:nvCxnSpPr>
        <p:spPr>
          <a:xfrm>
            <a:off x="3801718" y="4452731"/>
            <a:ext cx="442" cy="397074"/>
          </a:xfrm>
          <a:prstGeom prst="straightConnector1">
            <a:avLst/>
          </a:prstGeom>
          <a:ln w="31750">
            <a:solidFill>
              <a:srgbClr val="929292"/>
            </a:solidFill>
            <a:headEnd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0CD7A23C-0694-A65E-2DC2-001DAFBB637A}"/>
              </a:ext>
            </a:extLst>
          </p:cNvPr>
          <p:cNvCxnSpPr>
            <a:cxnSpLocks/>
          </p:cNvCxnSpPr>
          <p:nvPr/>
        </p:nvCxnSpPr>
        <p:spPr>
          <a:xfrm>
            <a:off x="3801718" y="5546035"/>
            <a:ext cx="442" cy="397074"/>
          </a:xfrm>
          <a:prstGeom prst="straightConnector1">
            <a:avLst/>
          </a:prstGeom>
          <a:ln w="31750">
            <a:solidFill>
              <a:srgbClr val="929292"/>
            </a:solidFill>
            <a:headEnd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105</Words>
  <Application>Microsoft Macintosh PowerPoint</Application>
  <PresentationFormat>Personnalisé</PresentationFormat>
  <Paragraphs>38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22</cp:revision>
  <dcterms:created xsi:type="dcterms:W3CDTF">2024-05-15T14:38:44Z</dcterms:created>
  <dcterms:modified xsi:type="dcterms:W3CDTF">2025-08-26T16:44:30Z</dcterms:modified>
</cp:coreProperties>
</file>